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4" r:id="rId3"/>
    <p:sldId id="265" r:id="rId4"/>
    <p:sldId id="258" r:id="rId5"/>
    <p:sldId id="259" r:id="rId6"/>
    <p:sldId id="260" r:id="rId7"/>
    <p:sldId id="263" r:id="rId8"/>
    <p:sldId id="267" r:id="rId9"/>
    <p:sldId id="262" r:id="rId10"/>
    <p:sldId id="266" r:id="rId11"/>
    <p:sldId id="268" r:id="rId12"/>
    <p:sldId id="269" r:id="rId13"/>
    <p:sldId id="271" r:id="rId14"/>
    <p:sldId id="273" r:id="rId15"/>
    <p:sldId id="274" r:id="rId16"/>
    <p:sldId id="275" r:id="rId17"/>
    <p:sldId id="272" r:id="rId18"/>
    <p:sldId id="276" r:id="rId19"/>
    <p:sldId id="277" r:id="rId20"/>
    <p:sldId id="27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24-May-21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24-May-21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24-May-21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24-May-21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24-May-21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24-May-21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24-May-21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24-May-21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shaneatkins.co.uk/2013/05/09/why-social-media-marketing-required-marketing-researc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24-May-21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padlet.com/palakm/sujbxhgxhe1ra27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ey.usnews.com/money/careers/slideshows/the-10-most-common-interview-questions/2#whatsalary" TargetMode="External"/><Relationship Id="rId3" Type="http://schemas.openxmlformats.org/officeDocument/2006/relationships/hyperlink" Target="https://money.usnews.com/money/careers/slideshows/the-10-most-common-interview-questions/2#howdidyou" TargetMode="External"/><Relationship Id="rId7" Type="http://schemas.openxmlformats.org/officeDocument/2006/relationships/hyperlink" Target="https://money.usnews.com/money/careers/slideshows/the-10-most-common-interview-questions/2#greatestweakness" TargetMode="External"/><Relationship Id="rId2" Type="http://schemas.openxmlformats.org/officeDocument/2006/relationships/hyperlink" Target="https://money.usnews.com/money/careers/slideshows/the-10-most-common-interview-questions/2#t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ey.usnews.com/money/careers/slideshows/the-10-most-common-interview-questions/2#greateststrength" TargetMode="External"/><Relationship Id="rId5" Type="http://schemas.openxmlformats.org/officeDocument/2006/relationships/hyperlink" Target="https://money.usnews.com/money/careers/slideshows/the-10-most-common-interview-questions/2#haveyouused" TargetMode="External"/><Relationship Id="rId4" Type="http://schemas.openxmlformats.org/officeDocument/2006/relationships/hyperlink" Target="https://money.usnews.com/money/careers/slideshows/the-10-most-common-interview-questions/2#whatinterestsyo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dataofdrvhp.blogspot.com/2013/10/basic-tips-for-job-interview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w9TOjyCWiM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abriela_Naplatanova_taking_an_interview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youtu.be/Xb7jWw5lft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inking_Cartoon_Businessman_(Flipped)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22617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85D99-6613-4EFC-BB69-ECE1F7C8D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1320" y="4693920"/>
            <a:ext cx="3489960" cy="2026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2169B0-A1C8-43B5-82CF-03070214431B}"/>
              </a:ext>
            </a:extLst>
          </p:cNvPr>
          <p:cNvSpPr txBox="1"/>
          <p:nvPr/>
        </p:nvSpPr>
        <p:spPr>
          <a:xfrm>
            <a:off x="6583680" y="0"/>
            <a:ext cx="5516880" cy="4555093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Group Task:</a:t>
            </a:r>
          </a:p>
          <a:p>
            <a:r>
              <a:rPr lang="en-US" sz="1600" b="1" dirty="0"/>
              <a:t>You have recently completed the topic market structures. Create a questionnaire on impact of the current market structure of telecommunication market of UAE on the consumers.</a:t>
            </a:r>
          </a:p>
          <a:p>
            <a:endParaRPr lang="en-US" sz="1600" b="1" dirty="0"/>
          </a:p>
          <a:p>
            <a:r>
              <a:rPr lang="en-US" sz="1600" b="1" dirty="0"/>
              <a:t>OR</a:t>
            </a:r>
          </a:p>
          <a:p>
            <a:endParaRPr lang="en-US" sz="1600" b="1" dirty="0"/>
          </a:p>
          <a:p>
            <a:r>
              <a:rPr lang="en-US" sz="1600" b="1" dirty="0"/>
              <a:t>Group Task:</a:t>
            </a:r>
          </a:p>
          <a:p>
            <a:r>
              <a:rPr lang="en-US" sz="1600" b="1" dirty="0"/>
              <a:t>Create a questionnaire on feasibility of opening a new restaurant in your local area.</a:t>
            </a:r>
          </a:p>
          <a:p>
            <a:r>
              <a:rPr lang="en-US" sz="1600" b="1" dirty="0"/>
              <a:t>You can use google forms or any other online tool to create questionnaires. </a:t>
            </a:r>
          </a:p>
          <a:p>
            <a:r>
              <a:rPr lang="en-US" sz="1600" b="1" dirty="0"/>
              <a:t>Post your sample questionnaire image on </a:t>
            </a:r>
            <a:r>
              <a:rPr lang="en-US" sz="1600" b="1" dirty="0" err="1"/>
              <a:t>padlet</a:t>
            </a:r>
            <a:r>
              <a:rPr lang="en-US" sz="1600" b="1" dirty="0"/>
              <a:t> link: </a:t>
            </a:r>
          </a:p>
          <a:p>
            <a:r>
              <a:rPr lang="en-US" sz="1600" b="1" dirty="0">
                <a:hlinkClick r:id="rId4"/>
              </a:rPr>
              <a:t>https://padlet.com/palakm/sujbxhgxhe1ra27i</a:t>
            </a:r>
            <a:endParaRPr lang="en-US" sz="1600" b="1" dirty="0"/>
          </a:p>
          <a:p>
            <a:r>
              <a:rPr lang="en-US" sz="1600" b="1" dirty="0"/>
              <a:t>Upload your questionnaire link on collaboration space. Ask your peers to fill your questionnaire. 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5DC8F-CB2A-4A40-8D1F-60374481E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64617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AC0DD-F61E-4395-91E6-D11199F138B8}"/>
              </a:ext>
            </a:extLst>
          </p:cNvPr>
          <p:cNvSpPr txBox="1"/>
          <p:nvPr/>
        </p:nvSpPr>
        <p:spPr>
          <a:xfrm>
            <a:off x="10241279" y="4693920"/>
            <a:ext cx="195072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Extension Outcome 1:</a:t>
            </a:r>
          </a:p>
          <a:p>
            <a:r>
              <a:rPr lang="en-US" b="1" dirty="0"/>
              <a:t>Create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658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00FF8-8F86-4B25-8885-578597A13D6D}"/>
              </a:ext>
            </a:extLst>
          </p:cNvPr>
          <p:cNvSpPr/>
          <p:nvPr/>
        </p:nvSpPr>
        <p:spPr>
          <a:xfrm>
            <a:off x="289560" y="1783080"/>
            <a:ext cx="8900160" cy="33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Based on the responses that you got from your questionnaire, collate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other possible questions you could have added to strengthen your questionnaire?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are the key qualities of a good questionnaire in your opinion? Write your answer on </a:t>
            </a:r>
            <a:r>
              <a:rPr lang="en-US" sz="2400" b="1" dirty="0" err="1"/>
              <a:t>nearpod</a:t>
            </a:r>
            <a:r>
              <a:rPr lang="en-US" sz="2400" b="1" dirty="0"/>
              <a:t> collaboration board.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Analyse</a:t>
            </a:r>
            <a:r>
              <a:rPr lang="en-US" sz="2400" b="1" dirty="0"/>
              <a:t> advantages and disadvantages of questionnaires.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DB9D0-2717-4FC5-A047-DF6745FB31C6}"/>
              </a:ext>
            </a:extLst>
          </p:cNvPr>
          <p:cNvSpPr txBox="1"/>
          <p:nvPr/>
        </p:nvSpPr>
        <p:spPr>
          <a:xfrm>
            <a:off x="9387840" y="2512992"/>
            <a:ext cx="2667000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Learning Outcome:</a:t>
            </a:r>
          </a:p>
          <a:p>
            <a:r>
              <a:rPr lang="en-US" sz="2000" b="1" dirty="0"/>
              <a:t>Extension 2: Evaluate questionnaires as a technique of primary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3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B27C-0E05-429B-8202-BE3369B2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058400" cy="716280"/>
          </a:xfrm>
        </p:spPr>
        <p:txBody>
          <a:bodyPr>
            <a:normAutofit/>
          </a:bodyPr>
          <a:lstStyle/>
          <a:p>
            <a:r>
              <a:rPr lang="en-US" sz="3200" b="1" dirty="0"/>
              <a:t>Advantages and Disadvantages of Market Research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A78DB6-EFF8-4D48-BF5D-93D669914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1" y="1310640"/>
            <a:ext cx="10957559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D6AA-870A-4B86-84A5-F7DDF15A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Warm up: One thing we will all experience at some point in our life is a job interview. Here is a list of 7 common questions from U.S. News and World Report</a:t>
            </a:r>
            <a:r>
              <a:rPr lang="en-US" dirty="0"/>
              <a:t>. </a:t>
            </a:r>
            <a:br>
              <a:rPr lang="en-US" dirty="0"/>
            </a:br>
            <a:r>
              <a:rPr lang="en-US" sz="2000" b="1" dirty="0"/>
              <a:t>You are giving your dream job interview. Answer these questions in </a:t>
            </a:r>
            <a:r>
              <a:rPr lang="en-US" sz="2000" b="1" dirty="0" err="1"/>
              <a:t>nearpod</a:t>
            </a:r>
            <a:r>
              <a:rPr lang="en-US" sz="2000" b="1" dirty="0"/>
              <a:t> collaboration board. (10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E1CA-D312-4D25-97ED-D9FDEEF4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 me about yourself.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did you find out about the position?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interests you about this job?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Have you used our product/service?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What's your greatest strength?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What's your greatest weakness?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salary range are you looking for?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7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73A3-92E0-433E-B59A-5BDC49F0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Interviews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7678F6-E4DA-40A6-937E-24844C06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1878530"/>
            <a:ext cx="8845826" cy="933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31E8D2-B90D-4358-B5CD-55A152CBDA2D}"/>
              </a:ext>
            </a:extLst>
          </p:cNvPr>
          <p:cNvSpPr txBox="1"/>
          <p:nvPr/>
        </p:nvSpPr>
        <p:spPr>
          <a:xfrm>
            <a:off x="1066800" y="3244334"/>
            <a:ext cx="587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Tips to conduct interviews:</a:t>
            </a:r>
          </a:p>
          <a:p>
            <a:r>
              <a:rPr lang="en-US" dirty="0">
                <a:hlinkClick r:id="rId5"/>
              </a:rPr>
              <a:t>https://www.youtube.com/watch?v=nw9TOjyCWiM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B4755-F6E1-493B-9351-4ADA152B78B3}"/>
              </a:ext>
            </a:extLst>
          </p:cNvPr>
          <p:cNvSpPr txBox="1"/>
          <p:nvPr/>
        </p:nvSpPr>
        <p:spPr>
          <a:xfrm>
            <a:off x="1066800" y="4444663"/>
            <a:ext cx="8580783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you think are advantages and disadvantages of interviews. Write your answers in </a:t>
            </a:r>
            <a:r>
              <a:rPr lang="en-US" sz="2000" b="1" dirty="0" err="1"/>
              <a:t>nearpod</a:t>
            </a:r>
            <a:r>
              <a:rPr lang="en-US" sz="2000" b="1" dirty="0"/>
              <a:t> collaboration board.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F45F8-4E01-4EB1-B757-DF8579308622}"/>
              </a:ext>
            </a:extLst>
          </p:cNvPr>
          <p:cNvSpPr txBox="1"/>
          <p:nvPr/>
        </p:nvSpPr>
        <p:spPr>
          <a:xfrm>
            <a:off x="8763000" y="228600"/>
            <a:ext cx="3048000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Learning Outcome:</a:t>
            </a:r>
          </a:p>
          <a:p>
            <a:r>
              <a:rPr lang="en-US" b="1" dirty="0">
                <a:highlight>
                  <a:srgbClr val="FFFF00"/>
                </a:highlight>
              </a:rPr>
              <a:t>State the generic process of carrying out an interview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75134-F648-47DD-BC9D-81BA5839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952500"/>
            <a:ext cx="8612505" cy="495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BF4E2-1F11-4F85-8BE7-765BB5D6AF65}"/>
              </a:ext>
            </a:extLst>
          </p:cNvPr>
          <p:cNvSpPr txBox="1"/>
          <p:nvPr/>
        </p:nvSpPr>
        <p:spPr>
          <a:xfrm>
            <a:off x="9267825" y="2346960"/>
            <a:ext cx="249745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</a:t>
            </a:r>
            <a:r>
              <a:rPr lang="en-US" b="1" dirty="0" err="1"/>
              <a:t>Ouctome</a:t>
            </a:r>
            <a:r>
              <a:rPr lang="en-US" b="1" dirty="0"/>
              <a:t>:</a:t>
            </a:r>
          </a:p>
          <a:p>
            <a:r>
              <a:rPr lang="en-US" b="1" dirty="0">
                <a:highlight>
                  <a:srgbClr val="FFFF00"/>
                </a:highlight>
              </a:rPr>
              <a:t>Evaluate interviews </a:t>
            </a:r>
            <a:r>
              <a:rPr lang="en-US" b="1" dirty="0"/>
              <a:t>and focus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7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DF33D-10ED-4C9E-92C4-2586CE20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615441"/>
            <a:ext cx="8555355" cy="22402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9EBE82-F417-41F6-924F-BEE59B70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5914"/>
            <a:ext cx="10058400" cy="774726"/>
          </a:xfrm>
        </p:spPr>
        <p:txBody>
          <a:bodyPr/>
          <a:lstStyle/>
          <a:p>
            <a:r>
              <a:rPr lang="en-US" b="1" dirty="0"/>
              <a:t>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9BDB1-98AF-4CC7-A8F4-3EABE142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78582"/>
            <a:ext cx="8555354" cy="1988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34F72-15B2-4DCB-9A9B-735EEEFE8AF9}"/>
              </a:ext>
            </a:extLst>
          </p:cNvPr>
          <p:cNvSpPr txBox="1"/>
          <p:nvPr/>
        </p:nvSpPr>
        <p:spPr>
          <a:xfrm>
            <a:off x="8397240" y="49187"/>
            <a:ext cx="3429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Outcome:</a:t>
            </a:r>
          </a:p>
          <a:p>
            <a:r>
              <a:rPr lang="en-US" b="1" dirty="0">
                <a:highlight>
                  <a:srgbClr val="FFFF00"/>
                </a:highlight>
              </a:rPr>
              <a:t>Explain samples </a:t>
            </a:r>
            <a:r>
              <a:rPr lang="en-US" b="1" dirty="0"/>
              <a:t>and focus groups as techniques of primary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4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D0FB-4ECB-44A0-BAE1-DC6B8EB3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0080"/>
            <a:ext cx="10058400" cy="5312664"/>
          </a:xfrm>
        </p:spPr>
        <p:txBody>
          <a:bodyPr>
            <a:normAutofit/>
          </a:bodyPr>
          <a:lstStyle/>
          <a:p>
            <a:r>
              <a:rPr lang="en-US" sz="2000" b="1" dirty="0"/>
              <a:t>Learning Objective:</a:t>
            </a:r>
          </a:p>
          <a:p>
            <a:r>
              <a:rPr lang="en-US" sz="2000" dirty="0"/>
              <a:t>To be able to </a:t>
            </a:r>
            <a:r>
              <a:rPr lang="en-US" sz="2000" dirty="0" err="1"/>
              <a:t>analyse</a:t>
            </a:r>
            <a:r>
              <a:rPr lang="en-US" sz="2000" dirty="0"/>
              <a:t> interviews, samples, observations and focus groups as techniques of primary research ( Criterion B)</a:t>
            </a:r>
          </a:p>
          <a:p>
            <a:endParaRPr lang="en-US" sz="2000" dirty="0"/>
          </a:p>
          <a:p>
            <a:r>
              <a:rPr lang="en-US" sz="2000" b="1" dirty="0"/>
              <a:t>Learning Outcomes: Students can -</a:t>
            </a:r>
          </a:p>
          <a:p>
            <a:r>
              <a:rPr lang="en-US" sz="2000" dirty="0">
                <a:highlight>
                  <a:srgbClr val="FFFF00"/>
                </a:highlight>
              </a:rPr>
              <a:t>State the generic process of carrying out an interview</a:t>
            </a:r>
          </a:p>
          <a:p>
            <a:r>
              <a:rPr lang="en-US" sz="2000" dirty="0">
                <a:highlight>
                  <a:srgbClr val="FFFF00"/>
                </a:highlight>
              </a:rPr>
              <a:t>Explain samples, focus groups and observations as techniques of primary research</a:t>
            </a:r>
          </a:p>
          <a:p>
            <a:r>
              <a:rPr lang="en-US" sz="2000" dirty="0">
                <a:highlight>
                  <a:srgbClr val="FFFF00"/>
                </a:highlight>
              </a:rPr>
              <a:t>Evaluate interviews, focus groups and observations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00FFFF"/>
                </a:highlight>
              </a:rPr>
              <a:t>Extension : Create a Mock Interview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5ECAB-BB53-4D7A-A9E4-29248517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1"/>
            <a:ext cx="10058400" cy="446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23B056-E4C0-4150-88F0-70DE8E27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68046"/>
          </a:xfrm>
        </p:spPr>
        <p:txBody>
          <a:bodyPr>
            <a:normAutofit/>
          </a:bodyPr>
          <a:lstStyle/>
          <a:p>
            <a:r>
              <a:rPr lang="en-US" b="1" dirty="0"/>
              <a:t>FOCUS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C7DD1-EC5B-4E83-8155-2314DC789C38}"/>
              </a:ext>
            </a:extLst>
          </p:cNvPr>
          <p:cNvSpPr/>
          <p:nvPr/>
        </p:nvSpPr>
        <p:spPr>
          <a:xfrm>
            <a:off x="6644640" y="1"/>
            <a:ext cx="528828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Learning Outcome:</a:t>
            </a:r>
          </a:p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Explain </a:t>
            </a:r>
            <a:r>
              <a:rPr lang="en-US" b="1" dirty="0">
                <a:solidFill>
                  <a:schemeClr val="tx1"/>
                </a:solidFill>
              </a:rPr>
              <a:t>samples and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focus groups </a:t>
            </a:r>
            <a:r>
              <a:rPr lang="en-US" b="1" dirty="0">
                <a:solidFill>
                  <a:schemeClr val="tx1"/>
                </a:solidFill>
              </a:rPr>
              <a:t>as techniques of primary research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Evaluate </a:t>
            </a:r>
            <a:r>
              <a:rPr lang="en-US" b="1" dirty="0">
                <a:solidFill>
                  <a:schemeClr val="tx1"/>
                </a:solidFill>
              </a:rPr>
              <a:t>interviews and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focus groups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0829-F7E3-4D1A-88DF-E0F9617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470316"/>
            <a:ext cx="10522225" cy="682623"/>
          </a:xfrm>
        </p:spPr>
        <p:txBody>
          <a:bodyPr/>
          <a:lstStyle/>
          <a:p>
            <a:r>
              <a:rPr lang="en-US" b="1" dirty="0"/>
              <a:t> Observations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569EC-E9AF-4CEA-9D02-2A51A490F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40" y="1630154"/>
            <a:ext cx="9634330" cy="4757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833AB-1E8F-4219-9004-5DFB5B67D433}"/>
              </a:ext>
            </a:extLst>
          </p:cNvPr>
          <p:cNvSpPr/>
          <p:nvPr/>
        </p:nvSpPr>
        <p:spPr>
          <a:xfrm>
            <a:off x="6903720" y="0"/>
            <a:ext cx="5169010" cy="210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Learning Outcomes:</a:t>
            </a:r>
          </a:p>
          <a:p>
            <a:r>
              <a:rPr lang="en-US" b="1" dirty="0">
                <a:solidFill>
                  <a:schemeClr val="tx1"/>
                </a:solidFill>
              </a:rPr>
              <a:t>Explain samples, focus groups and observations as techniques of primary research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Evaluate interviews, focus groups and observations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98094C0-285D-46B9-A35E-5C0D2A1C0B42}"/>
              </a:ext>
            </a:extLst>
          </p:cNvPr>
          <p:cNvSpPr/>
          <p:nvPr/>
        </p:nvSpPr>
        <p:spPr>
          <a:xfrm>
            <a:off x="534572" y="2335237"/>
            <a:ext cx="2883877" cy="2039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Identify words relevant to market research from the word cloud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4C34F-232F-4554-8AE8-C70CEF4B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0" y="487680"/>
            <a:ext cx="795059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FAC0-56D3-417B-BBC2-CB8F7391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76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 Activity – Type your answers on </a:t>
            </a:r>
            <a:r>
              <a:rPr lang="en-US" b="1" dirty="0" err="1"/>
              <a:t>nearpod</a:t>
            </a:r>
            <a:r>
              <a:rPr lang="en-US" b="1" dirty="0"/>
              <a:t> collaboration 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847B36-4B5C-4FE6-9384-6816A14E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974574"/>
            <a:ext cx="10303564" cy="39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5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65BC-F270-4ADE-A941-B4D1ABF2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364885"/>
            <a:ext cx="7772400" cy="3975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700" b="1" dirty="0"/>
              <a:t>Create a mock interview: Upload  your work on </a:t>
            </a:r>
            <a:r>
              <a:rPr lang="en-US" sz="2700" b="1" dirty="0" err="1"/>
              <a:t>padlet</a:t>
            </a:r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C0EE-57AB-43EA-9B56-3BB75AF6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" y="2042160"/>
            <a:ext cx="10523220" cy="39105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8B0A5-FBB9-42A3-B06D-DE1B78ACE6F7}"/>
              </a:ext>
            </a:extLst>
          </p:cNvPr>
          <p:cNvSpPr/>
          <p:nvPr/>
        </p:nvSpPr>
        <p:spPr>
          <a:xfrm>
            <a:off x="563880" y="968966"/>
            <a:ext cx="8160027" cy="20269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You all eventually need to give interviews for your universities. Create an audio recording or a video of a university mock interview.  You and your partner will take turns answering and asking questions.  When you are asking the questions feel free to encourage your partner to elaborate more if </a:t>
            </a:r>
            <a:r>
              <a:rPr lang="en-US" sz="1600" b="1" dirty="0" err="1"/>
              <a:t>necesssary</a:t>
            </a:r>
            <a:r>
              <a:rPr lang="en-US" sz="1600" b="1" dirty="0"/>
              <a:t>.  You will be evaluated on the following criteria: delivery (eye contact/posture/volume), quality of response, video: appearance. You can use </a:t>
            </a:r>
            <a:r>
              <a:rPr lang="en-US" sz="1600" b="1" dirty="0" err="1"/>
              <a:t>flipgrid</a:t>
            </a:r>
            <a:r>
              <a:rPr lang="en-US" sz="1600" b="1" dirty="0"/>
              <a:t> to record your videos.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42FFA-0DB0-4F74-919B-FB767765D575}"/>
              </a:ext>
            </a:extLst>
          </p:cNvPr>
          <p:cNvSpPr/>
          <p:nvPr/>
        </p:nvSpPr>
        <p:spPr>
          <a:xfrm>
            <a:off x="9342783" y="397565"/>
            <a:ext cx="2425147" cy="1364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Extension:</a:t>
            </a:r>
          </a:p>
          <a:p>
            <a:pPr algn="ctr"/>
            <a:r>
              <a:rPr lang="en-US" dirty="0"/>
              <a:t>Create a mock interview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67202-6861-475B-9DA6-49F05095C45A}"/>
              </a:ext>
            </a:extLst>
          </p:cNvPr>
          <p:cNvSpPr txBox="1"/>
          <p:nvPr/>
        </p:nvSpPr>
        <p:spPr>
          <a:xfrm>
            <a:off x="601980" y="2798141"/>
            <a:ext cx="35814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Watch the below video. What other questions the host could have asked Donald trump. </a:t>
            </a:r>
          </a:p>
          <a:p>
            <a:r>
              <a:rPr lang="en-US" dirty="0">
                <a:hlinkClick r:id="rId4"/>
              </a:rPr>
              <a:t>https://youtu.be/Xb7jWw5lft4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6125E-2C50-4102-ADC3-7F14128B51BC}"/>
              </a:ext>
            </a:extLst>
          </p:cNvPr>
          <p:cNvSpPr txBox="1"/>
          <p:nvPr/>
        </p:nvSpPr>
        <p:spPr>
          <a:xfrm>
            <a:off x="4492486" y="2798141"/>
            <a:ext cx="4317227" cy="286232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You need to interview Financial Minister of UAE on how he plans to promote economic growth amidst the pandemic. Create interview questions for Finance Minister of UAE.</a:t>
            </a:r>
          </a:p>
          <a:p>
            <a:r>
              <a:rPr lang="en-US" b="1" dirty="0"/>
              <a:t>Hint: You can refer to new strategies that UAE government in implementing to support economic growth.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203F0-8C26-4219-B2AC-0F99756DC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3420" y="4555090"/>
            <a:ext cx="3489960" cy="2026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0C44A3-9C5D-4FC4-B7F1-C65CE6BCF4BF}"/>
              </a:ext>
            </a:extLst>
          </p:cNvPr>
          <p:cNvSpPr txBox="1"/>
          <p:nvPr/>
        </p:nvSpPr>
        <p:spPr>
          <a:xfrm>
            <a:off x="9404736" y="2042160"/>
            <a:ext cx="230124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Group 1:</a:t>
            </a:r>
          </a:p>
          <a:p>
            <a:r>
              <a:rPr lang="en-US" b="1" dirty="0" err="1"/>
              <a:t>Garv</a:t>
            </a:r>
            <a:r>
              <a:rPr lang="en-US" b="1" dirty="0"/>
              <a:t> , Nimit , Amandine</a:t>
            </a:r>
          </a:p>
          <a:p>
            <a:endParaRPr lang="en-US" b="1" dirty="0"/>
          </a:p>
          <a:p>
            <a:r>
              <a:rPr lang="en-US" b="1" dirty="0"/>
              <a:t>Group 2:</a:t>
            </a:r>
          </a:p>
          <a:p>
            <a:r>
              <a:rPr lang="en-US" b="1" dirty="0"/>
              <a:t>Mariasole</a:t>
            </a:r>
          </a:p>
          <a:p>
            <a:r>
              <a:rPr lang="en-US" b="1" dirty="0"/>
              <a:t>Muhammad </a:t>
            </a:r>
            <a:r>
              <a:rPr lang="en-US" b="1" dirty="0" err="1"/>
              <a:t>Araiz</a:t>
            </a:r>
            <a:endParaRPr lang="en-US" b="1" dirty="0"/>
          </a:p>
          <a:p>
            <a:r>
              <a:rPr lang="en-US" b="1" dirty="0"/>
              <a:t>Atlas</a:t>
            </a:r>
          </a:p>
          <a:p>
            <a:endParaRPr lang="en-US" b="1" dirty="0"/>
          </a:p>
          <a:p>
            <a:r>
              <a:rPr lang="en-US" b="1" dirty="0"/>
              <a:t>Group 3:</a:t>
            </a:r>
          </a:p>
          <a:p>
            <a:r>
              <a:rPr lang="en-US" b="1" dirty="0"/>
              <a:t>Mohamad, </a:t>
            </a:r>
            <a:r>
              <a:rPr lang="en-US" b="1" dirty="0" err="1"/>
              <a:t>Hreem</a:t>
            </a:r>
            <a:r>
              <a:rPr lang="en-US" b="1" dirty="0"/>
              <a:t>, </a:t>
            </a:r>
            <a:r>
              <a:rPr lang="en-US" b="1" dirty="0" err="1"/>
              <a:t>Yagiz</a:t>
            </a:r>
            <a:r>
              <a:rPr lang="en-US" b="1" dirty="0"/>
              <a:t>, </a:t>
            </a:r>
            <a:r>
              <a:rPr lang="en-US" b="1" dirty="0" err="1"/>
              <a:t>Samaira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76130-1F54-410A-85E6-1103E898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67286"/>
            <a:ext cx="3519501" cy="659071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FAD5A87-2AB3-4304-8305-F573352D67A8}"/>
              </a:ext>
            </a:extLst>
          </p:cNvPr>
          <p:cNvSpPr/>
          <p:nvPr/>
        </p:nvSpPr>
        <p:spPr>
          <a:xfrm rot="420000">
            <a:off x="2643070" y="163903"/>
            <a:ext cx="8666651" cy="20752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Why is market research needed?</a:t>
            </a:r>
          </a:p>
          <a:p>
            <a:pPr algn="ctr"/>
            <a:r>
              <a:rPr lang="en-US" sz="2400" b="1" dirty="0"/>
              <a:t>How is it carried out?</a:t>
            </a:r>
          </a:p>
          <a:p>
            <a:pPr algn="ctr"/>
            <a:r>
              <a:rPr lang="en-US" sz="2400" b="1" dirty="0"/>
              <a:t>Write your answers on </a:t>
            </a:r>
            <a:r>
              <a:rPr lang="en-US" sz="2400" b="1"/>
              <a:t>Collaboration Board of </a:t>
            </a:r>
            <a:r>
              <a:rPr lang="en-US" sz="2400" b="1" dirty="0"/>
              <a:t>Nearpod (2 minutes)</a:t>
            </a:r>
          </a:p>
        </p:txBody>
      </p:sp>
    </p:spTree>
    <p:extLst>
      <p:ext uri="{BB962C8B-B14F-4D97-AF65-F5344CB8AC3E}">
        <p14:creationId xmlns:p14="http://schemas.microsoft.com/office/powerpoint/2010/main" val="338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F0FC2A-EE9A-48F3-B848-094B3A5C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29344"/>
            <a:ext cx="10058400" cy="72238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Why is market research needed?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124C76-C613-406F-B874-55647C42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739" y="1245704"/>
            <a:ext cx="10952921" cy="5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FA374B-E075-4FDF-8156-137FA09A8B3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3028D-3425-4555-B42B-34FAB9BB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874643"/>
            <a:ext cx="7036904" cy="5274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D2A51-9340-4AA4-AB65-7DC0B9B7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948" y="662610"/>
            <a:ext cx="243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A45F1B-D386-4CF6-9CFF-00219648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5876"/>
          </a:xfrm>
        </p:spPr>
        <p:txBody>
          <a:bodyPr/>
          <a:lstStyle/>
          <a:p>
            <a:r>
              <a:rPr lang="en-US" b="1" dirty="0"/>
              <a:t>PRIMARY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C052B5-11E9-4BDD-B521-E643EC1F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E541-CC10-4D71-BAFC-31F2B64D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9" y="1630017"/>
            <a:ext cx="8724314" cy="4585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71F1E-110A-4BC4-984A-ABF3AC341DB1}"/>
              </a:ext>
            </a:extLst>
          </p:cNvPr>
          <p:cNvSpPr txBox="1"/>
          <p:nvPr/>
        </p:nvSpPr>
        <p:spPr>
          <a:xfrm>
            <a:off x="9847385" y="1630017"/>
            <a:ext cx="2025747" cy="3693319"/>
          </a:xfrm>
          <a:prstGeom prst="rect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Outcomes:</a:t>
            </a:r>
          </a:p>
          <a:p>
            <a:endParaRPr lang="en-US" b="1" dirty="0"/>
          </a:p>
          <a:p>
            <a:r>
              <a:rPr lang="en-US" b="1" dirty="0"/>
              <a:t>Define Primary Research</a:t>
            </a:r>
          </a:p>
          <a:p>
            <a:endParaRPr lang="en-US" b="1" dirty="0"/>
          </a:p>
          <a:p>
            <a:r>
              <a:rPr lang="en-US" b="1" dirty="0"/>
              <a:t>Identify different techniques of primary 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CA4515-BCEF-475D-A72C-B4BB3FBB22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2366" y="497164"/>
            <a:ext cx="8481391" cy="5744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18CEE-46B6-48E1-A858-76B2CB5C6080}"/>
              </a:ext>
            </a:extLst>
          </p:cNvPr>
          <p:cNvSpPr txBox="1"/>
          <p:nvPr/>
        </p:nvSpPr>
        <p:spPr>
          <a:xfrm>
            <a:off x="9395791" y="1683026"/>
            <a:ext cx="2186609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Outcome:</a:t>
            </a:r>
          </a:p>
          <a:p>
            <a:r>
              <a:rPr lang="en-US" b="1" dirty="0"/>
              <a:t>Explain the process of carrying out primary 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4786-D0C5-40A4-8FE2-ADF42D4C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2366"/>
          </a:xfrm>
        </p:spPr>
        <p:txBody>
          <a:bodyPr/>
          <a:lstStyle/>
          <a:p>
            <a:r>
              <a:rPr lang="en-US" b="1" dirty="0"/>
              <a:t>Questionnaires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F62E5B-D0AC-4A6B-97FA-32DB4A25C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84960"/>
            <a:ext cx="10058399" cy="46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F1DA-A6B7-44DC-A544-3C754F99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21635"/>
            <a:ext cx="10058400" cy="5131109"/>
          </a:xfrm>
        </p:spPr>
        <p:txBody>
          <a:bodyPr/>
          <a:lstStyle/>
          <a:p>
            <a:r>
              <a:rPr lang="en-US" sz="2000" b="1" dirty="0"/>
              <a:t>Learning Objective:</a:t>
            </a:r>
          </a:p>
          <a:p>
            <a:r>
              <a:rPr lang="en-US" sz="2000" dirty="0"/>
              <a:t>To be able to </a:t>
            </a:r>
            <a:r>
              <a:rPr lang="en-US" sz="2000" dirty="0" err="1"/>
              <a:t>analyse</a:t>
            </a:r>
            <a:r>
              <a:rPr lang="en-US" sz="2000" dirty="0"/>
              <a:t> different techniques of primary research ( Criterion B)</a:t>
            </a:r>
          </a:p>
          <a:p>
            <a:endParaRPr lang="en-US" sz="2000" dirty="0"/>
          </a:p>
          <a:p>
            <a:r>
              <a:rPr lang="en-US" sz="2000" b="1" dirty="0"/>
              <a:t>Learning Outcomes: Students can -</a:t>
            </a:r>
          </a:p>
          <a:p>
            <a:r>
              <a:rPr lang="en-US" sz="2000" dirty="0">
                <a:highlight>
                  <a:srgbClr val="FFFF00"/>
                </a:highlight>
              </a:rPr>
              <a:t>Define Primary Research</a:t>
            </a:r>
          </a:p>
          <a:p>
            <a:r>
              <a:rPr lang="en-US" sz="2000" dirty="0">
                <a:highlight>
                  <a:srgbClr val="FFFF00"/>
                </a:highlight>
              </a:rPr>
              <a:t>Identify different techniques of primary research</a:t>
            </a:r>
          </a:p>
          <a:p>
            <a:r>
              <a:rPr lang="en-US" sz="2000" dirty="0">
                <a:highlight>
                  <a:srgbClr val="FFFF00"/>
                </a:highlight>
              </a:rPr>
              <a:t>Explain the process of carrying out primary research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00FFFF"/>
                </a:highlight>
              </a:rPr>
              <a:t>Extension 1: Create a Questionnaire</a:t>
            </a:r>
          </a:p>
          <a:p>
            <a:r>
              <a:rPr lang="en-US" sz="2000" dirty="0"/>
              <a:t>Extension 2: Evaluate questionnaires as a technique of primary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7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807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Avenir Next LT Pro Light</vt:lpstr>
      <vt:lpstr>Garamond</vt:lpstr>
      <vt:lpstr>SavonVTI</vt:lpstr>
      <vt:lpstr>MARKET RESEARCH</vt:lpstr>
      <vt:lpstr>PowerPoint Presentation</vt:lpstr>
      <vt:lpstr>PowerPoint Presentation</vt:lpstr>
      <vt:lpstr>Why is market research needed?</vt:lpstr>
      <vt:lpstr>PowerPoint Presentation</vt:lpstr>
      <vt:lpstr>PRIMARY RESEARCH</vt:lpstr>
      <vt:lpstr>PowerPoint Presentation</vt:lpstr>
      <vt:lpstr>Questionnaires</vt:lpstr>
      <vt:lpstr>PowerPoint Presentation</vt:lpstr>
      <vt:lpstr>PowerPoint Presentation</vt:lpstr>
      <vt:lpstr>PowerPoint Presentation</vt:lpstr>
      <vt:lpstr>Advantages and Disadvantages of Market Research</vt:lpstr>
      <vt:lpstr>Warm up: One thing we will all experience at some point in our life is a job interview. Here is a list of 7 common questions from U.S. News and World Report.  You are giving your dream job interview. Answer these questions in nearpod collaboration board. (10 minutes)</vt:lpstr>
      <vt:lpstr>Interviews</vt:lpstr>
      <vt:lpstr>PowerPoint Presentation</vt:lpstr>
      <vt:lpstr>Samples</vt:lpstr>
      <vt:lpstr>PowerPoint Presentation</vt:lpstr>
      <vt:lpstr>FOCUS GROUPS</vt:lpstr>
      <vt:lpstr> Observations</vt:lpstr>
      <vt:lpstr>Fun Activity – Type your answers on nearpod collaboration space</vt:lpstr>
      <vt:lpstr> Create a mock interview: Upload  your work on padlet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2021-05-15T17:49:57Z</dcterms:created>
  <dcterms:modified xsi:type="dcterms:W3CDTF">2021-05-24T06:42:28Z</dcterms:modified>
</cp:coreProperties>
</file>